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69" r:id="rId4"/>
    <p:sldId id="267" r:id="rId5"/>
    <p:sldId id="260" r:id="rId6"/>
    <p:sldId id="261" r:id="rId7"/>
    <p:sldId id="263" r:id="rId8"/>
    <p:sldId id="264" r:id="rId9"/>
    <p:sldId id="265" r:id="rId10"/>
    <p:sldId id="271" r:id="rId11"/>
    <p:sldId id="270" r:id="rId12"/>
    <p:sldId id="272" r:id="rId13"/>
    <p:sldId id="268" r:id="rId14"/>
    <p:sldId id="266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AAE3"/>
    <a:srgbClr val="B29ADC"/>
    <a:srgbClr val="FEDD5E"/>
    <a:srgbClr val="221F1F"/>
    <a:srgbClr val="830D83"/>
    <a:srgbClr val="35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1114" autoAdjust="0"/>
  </p:normalViewPr>
  <p:slideViewPr>
    <p:cSldViewPr snapToGrid="0">
      <p:cViewPr varScale="1">
        <p:scale>
          <a:sx n="90" d="100"/>
          <a:sy n="90" d="100"/>
        </p:scale>
        <p:origin x="13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538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7CFE3-5CE6-4A0E-A747-2A30B202E1EB}" type="datetimeFigureOut">
              <a:rPr lang="en-US" smtClean="0"/>
              <a:t>1/7/2022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0811F-75CB-45E8-B0C2-AE66C381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67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CECB73-295A-4B89-8093-1B6A4B1DCF98}" type="datetimeFigureOut">
              <a:rPr lang="en-US" smtClean="0"/>
              <a:t>1/7/2022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D625B-5562-447C-8E45-9FD0C957D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63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sure everyone in the audience is well-aware of cartridge case analysis.</a:t>
            </a:r>
          </a:p>
          <a:p>
            <a:r>
              <a:rPr lang="en-US" dirty="0"/>
              <a:t>However, to make sure we’re all on the same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258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cartridge case analysis, the standard “pipeline” goes something like what is shown on the bottom of the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50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this slide, we have the same pipeline as introduced in the previous slides.</a:t>
            </a:r>
          </a:p>
          <a:p>
            <a:r>
              <a:rPr lang="en-US" dirty="0"/>
              <a:t>In </a:t>
            </a:r>
            <a:r>
              <a:rPr lang="en-US" dirty="0" err="1"/>
              <a:t>cmcR</a:t>
            </a:r>
            <a:r>
              <a:rPr lang="en-US" dirty="0"/>
              <a:t>, we have taken each part of this pipeline and broken them up into individual pieces, represented by the text in the middle of the slide.</a:t>
            </a:r>
          </a:p>
          <a:p>
            <a:r>
              <a:rPr lang="en-US" dirty="0"/>
              <a:t>First, we start with two cartridge cases, as shown in gray.</a:t>
            </a:r>
          </a:p>
          <a:p>
            <a:r>
              <a:rPr lang="en-US" dirty="0"/>
              <a:t>These cartridge cases are sent (represented by the pipe symbol)</a:t>
            </a:r>
          </a:p>
          <a:p>
            <a:r>
              <a:rPr lang="en-US" dirty="0"/>
              <a:t>Then, we perform some pre-processing on scans of those cartridge cases, as shown in orange.</a:t>
            </a:r>
          </a:p>
          <a:p>
            <a:r>
              <a:rPr lang="en-US" dirty="0"/>
              <a:t>We have divided this pre-processing stage into 3 steps which I won’t discuss due to time.</a:t>
            </a:r>
          </a:p>
          <a:p>
            <a:r>
              <a:rPr lang="en-US" dirty="0"/>
              <a:t>The result of the pre-processing is shown at the bottom of the slide.</a:t>
            </a:r>
          </a:p>
          <a:p>
            <a:r>
              <a:rPr lang="en-US" dirty="0"/>
              <a:t>Next, the scans are compared to each other, as represented in purple.</a:t>
            </a:r>
          </a:p>
          <a:p>
            <a:r>
              <a:rPr lang="en-US" dirty="0"/>
              <a:t>The comparison procedure is implemented  in a function called </a:t>
            </a:r>
            <a:r>
              <a:rPr lang="en-US" dirty="0" err="1"/>
              <a:t>comparison_allTogether</a:t>
            </a:r>
            <a:r>
              <a:rPr lang="en-US" dirty="0"/>
              <a:t>().</a:t>
            </a:r>
          </a:p>
          <a:p>
            <a:r>
              <a:rPr lang="en-US" dirty="0"/>
              <a:t>Finally, the data obtained from the comparison procedure is sent to the Final Results stage in which particular cells are classified as “Congruent Matching Cells” or not.</a:t>
            </a:r>
          </a:p>
          <a:p>
            <a:r>
              <a:rPr lang="en-US" dirty="0"/>
              <a:t>The diagram at the bottom shows the final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753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what happens if we skip the step where the trend is removed?</a:t>
            </a:r>
          </a:p>
          <a:p>
            <a:r>
              <a:rPr lang="en-US" dirty="0"/>
              <a:t>The figures below show the same pair of scans.</a:t>
            </a:r>
          </a:p>
          <a:p>
            <a:r>
              <a:rPr lang="en-US" dirty="0"/>
              <a:t>On the left, the global “tilt” or trend in the scans is not removed causing some values near the top-right to be lower, on average, than values in the bottom-left</a:t>
            </a:r>
          </a:p>
          <a:p>
            <a:endParaRPr lang="en-US" dirty="0"/>
          </a:p>
          <a:p>
            <a:r>
              <a:rPr lang="en-US" dirty="0"/>
              <a:t>On the right, this “tilt” has been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807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Obviously, a single pair of scans is not sufficient to prove that particular step in the pipeline is warranted.</a:t>
            </a:r>
          </a:p>
          <a:p>
            <a:r>
              <a:rPr lang="en-US" dirty="0"/>
              <a:t>To justify the addition of a step, we must consider its use across many comparisons.</a:t>
            </a:r>
          </a:p>
          <a:p>
            <a:r>
              <a:rPr lang="en-US" dirty="0"/>
              <a:t>The next slide shows such results.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98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results shown here indicate that removing the “tilt” to scans increases the CMC score for matching comparisons while decreasing the CMC score for non-matching comparisons, which is desired.</a:t>
            </a:r>
          </a:p>
          <a:p>
            <a:r>
              <a:rPr lang="en-US" dirty="0"/>
              <a:t>As such, these results suggest that removing the trend is a valuable addition to the overall pipeline.</a:t>
            </a:r>
          </a:p>
          <a:p>
            <a:r>
              <a:rPr lang="en-US" dirty="0"/>
              <a:t>This demonstrates how the modularization of the CMC algorithms makes experimentation easy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08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31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ight Triangle 7"/>
          <p:cNvSpPr/>
          <p:nvPr userDrawn="1"/>
        </p:nvSpPr>
        <p:spPr>
          <a:xfrm rot="5400000">
            <a:off x="-1198880" y="1198880"/>
            <a:ext cx="6858000" cy="4460240"/>
          </a:xfrm>
          <a:prstGeom prst="rt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7942580" y="0"/>
            <a:ext cx="42494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ight Triangle 8"/>
          <p:cNvSpPr/>
          <p:nvPr userDrawn="1"/>
        </p:nvSpPr>
        <p:spPr>
          <a:xfrm flipH="1">
            <a:off x="3482340" y="0"/>
            <a:ext cx="4460240" cy="68580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iagonal Stripe 11"/>
          <p:cNvSpPr/>
          <p:nvPr userDrawn="1"/>
        </p:nvSpPr>
        <p:spPr>
          <a:xfrm>
            <a:off x="4652010" y="0"/>
            <a:ext cx="3554730" cy="5476240"/>
          </a:xfrm>
          <a:prstGeom prst="diagStripe">
            <a:avLst>
              <a:gd name="adj" fmla="val 8723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30240" y="3832225"/>
            <a:ext cx="6461760" cy="2387600"/>
          </a:xfrm>
        </p:spPr>
        <p:txBody>
          <a:bodyPr anchor="t">
            <a:normAutofit/>
          </a:bodyPr>
          <a:lstStyle>
            <a:lvl1pPr algn="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23710" y="2156143"/>
            <a:ext cx="5368290" cy="1655762"/>
          </a:xfrm>
        </p:spPr>
        <p:txBody>
          <a:bodyPr anchor="b"/>
          <a:lstStyle>
            <a:lvl1pPr marL="0" indent="0" algn="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50455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" y="404494"/>
            <a:ext cx="3200400" cy="180022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01071" y="1909624"/>
            <a:ext cx="1673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</a:rPr>
              <a:t>Seattle,</a:t>
            </a:r>
            <a:r>
              <a:rPr lang="en-US" sz="1200" baseline="0" dirty="0">
                <a:latin typeface="+mj-lt"/>
              </a:rPr>
              <a:t> Washington</a:t>
            </a:r>
            <a:endParaRPr lang="en-US" sz="1200" dirty="0">
              <a:latin typeface="+mj-lt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352131" y="302894"/>
            <a:ext cx="2919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+mj-lt"/>
              </a:rPr>
              <a:t>A Responsive Academy </a:t>
            </a:r>
          </a:p>
        </p:txBody>
      </p:sp>
    </p:spTree>
    <p:extLst>
      <p:ext uri="{BB962C8B-B14F-4D97-AF65-F5344CB8AC3E}">
        <p14:creationId xmlns:p14="http://schemas.microsoft.com/office/powerpoint/2010/main" val="366800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087119"/>
            <a:ext cx="2628900" cy="50898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64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073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15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96240"/>
            <a:ext cx="9635172" cy="12944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99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58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50000">
                <a:schemeClr val="bg1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7910"/>
            <a:ext cx="1280160" cy="72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61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21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54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98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36245"/>
            <a:ext cx="9657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6626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C5FD3-9E88-4EE2-A519-A6464A3A1E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alf Frame 7"/>
          <p:cNvSpPr/>
          <p:nvPr userDrawn="1"/>
        </p:nvSpPr>
        <p:spPr>
          <a:xfrm flipV="1">
            <a:off x="193040" y="4092118"/>
            <a:ext cx="3241040" cy="2588717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40000">
                <a:schemeClr val="tx1"/>
              </a:gs>
              <a:gs pos="60000">
                <a:schemeClr val="tx1"/>
              </a:gs>
              <a:gs pos="0">
                <a:schemeClr val="tx2"/>
              </a:gs>
              <a:gs pos="50000">
                <a:schemeClr val="tx1"/>
              </a:gs>
              <a:gs pos="100000">
                <a:schemeClr val="tx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Half Frame 6"/>
          <p:cNvSpPr/>
          <p:nvPr userDrawn="1"/>
        </p:nvSpPr>
        <p:spPr>
          <a:xfrm flipV="1">
            <a:off x="0" y="3637280"/>
            <a:ext cx="4064000" cy="3210560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0">
                <a:schemeClr val="accent1"/>
              </a:gs>
              <a:gs pos="40000">
                <a:schemeClr val="accent5"/>
              </a:gs>
              <a:gs pos="60000">
                <a:schemeClr val="accent5"/>
              </a:gs>
              <a:gs pos="50000">
                <a:schemeClr val="accent5"/>
              </a:gs>
              <a:gs pos="100000">
                <a:schemeClr val="accent1"/>
              </a:gs>
            </a:gsLst>
            <a:lin ang="7800000" scaled="0"/>
          </a:gra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Half Frame 8"/>
          <p:cNvSpPr/>
          <p:nvPr userDrawn="1"/>
        </p:nvSpPr>
        <p:spPr>
          <a:xfrm rot="10800000" flipV="1">
            <a:off x="8757920" y="180518"/>
            <a:ext cx="3241040" cy="2588717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40000">
                <a:schemeClr val="tx1"/>
              </a:gs>
              <a:gs pos="60000">
                <a:schemeClr val="tx1"/>
              </a:gs>
              <a:gs pos="0">
                <a:schemeClr val="tx2"/>
              </a:gs>
              <a:gs pos="50000">
                <a:schemeClr val="tx1"/>
              </a:gs>
              <a:gs pos="100000">
                <a:schemeClr val="tx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Half Frame 9"/>
          <p:cNvSpPr/>
          <p:nvPr userDrawn="1"/>
        </p:nvSpPr>
        <p:spPr>
          <a:xfrm rot="10800000" flipV="1">
            <a:off x="8117840" y="0"/>
            <a:ext cx="4064000" cy="3210560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0">
                <a:schemeClr val="accent1"/>
              </a:gs>
              <a:gs pos="40000">
                <a:schemeClr val="accent5"/>
              </a:gs>
              <a:gs pos="60000">
                <a:schemeClr val="accent5"/>
              </a:gs>
              <a:gs pos="50000">
                <a:schemeClr val="accent5"/>
              </a:gs>
              <a:gs pos="100000">
                <a:schemeClr val="accent1"/>
              </a:gs>
            </a:gsLst>
            <a:lin ang="7800000" scaled="0"/>
          </a:gra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920" y="386080"/>
            <a:ext cx="1352407" cy="76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53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AFE-ISU/cmcR" TargetMode="External"/><Relationship Id="rId7" Type="http://schemas.openxmlformats.org/officeDocument/2006/relationships/hyperlink" Target="https://r4ds.had.co.nz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ntro2r.com/" TargetMode="External"/><Relationship Id="rId5" Type="http://schemas.openxmlformats.org/officeDocument/2006/relationships/hyperlink" Target="https://tsapps.nist.gov/NRBTD/Studies/Search" TargetMode="External"/><Relationship Id="rId4" Type="http://schemas.openxmlformats.org/officeDocument/2006/relationships/hyperlink" Target="mailto:jzemmels@iastate.edu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An Accessible Open-Source Implementation of the Congruent Matching Cells Algorithms for Cartridge Case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89206" y="2156143"/>
            <a:ext cx="5368290" cy="1655762"/>
          </a:xfrm>
        </p:spPr>
        <p:txBody>
          <a:bodyPr>
            <a:normAutofit/>
          </a:bodyPr>
          <a:lstStyle/>
          <a:p>
            <a:r>
              <a:rPr lang="en-US" sz="2400" dirty="0"/>
              <a:t>11:05-11:20 D38</a:t>
            </a:r>
            <a:endParaRPr lang="en-US" dirty="0"/>
          </a:p>
          <a:p>
            <a:r>
              <a:rPr lang="en-US" dirty="0"/>
              <a:t>Joseph Zemmels, Susan </a:t>
            </a:r>
            <a:r>
              <a:rPr lang="en-US" dirty="0" err="1"/>
              <a:t>Vanderplas</a:t>
            </a:r>
            <a:r>
              <a:rPr lang="en-US" dirty="0"/>
              <a:t>, Heike Hofmann</a:t>
            </a:r>
          </a:p>
        </p:txBody>
      </p:sp>
    </p:spTree>
    <p:extLst>
      <p:ext uri="{BB962C8B-B14F-4D97-AF65-F5344CB8AC3E}">
        <p14:creationId xmlns:p14="http://schemas.microsoft.com/office/powerpoint/2010/main" val="478045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 descr="Shape&#10;&#10;Description automatically generated">
            <a:extLst>
              <a:ext uri="{FF2B5EF4-FFF2-40B4-BE49-F238E27FC236}">
                <a16:creationId xmlns:a16="http://schemas.microsoft.com/office/drawing/2014/main" id="{7ABE1215-C804-4662-A1EA-233A5BABA6E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9"/>
          <a:stretch/>
        </p:blipFill>
        <p:spPr>
          <a:xfrm>
            <a:off x="2182880" y="3145696"/>
            <a:ext cx="2889504" cy="1653965"/>
          </a:xfrm>
          <a:prstGeom prst="rect">
            <a:avLst/>
          </a:prstGeom>
        </p:spPr>
      </p:pic>
      <p:pic>
        <p:nvPicPr>
          <p:cNvPr id="56" name="Picture 55" descr="Shape&#10;&#10;Description automatically generated">
            <a:extLst>
              <a:ext uri="{FF2B5EF4-FFF2-40B4-BE49-F238E27FC236}">
                <a16:creationId xmlns:a16="http://schemas.microsoft.com/office/drawing/2014/main" id="{5A3122CC-F2C5-4574-883C-58477127FA0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" b="3771"/>
          <a:stretch/>
        </p:blipFill>
        <p:spPr>
          <a:xfrm>
            <a:off x="6909150" y="3168563"/>
            <a:ext cx="2889504" cy="1691568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9444D0E1-7E82-482E-871E-0B3AE508D1B4}"/>
              </a:ext>
            </a:extLst>
          </p:cNvPr>
          <p:cNvSpPr/>
          <p:nvPr/>
        </p:nvSpPr>
        <p:spPr>
          <a:xfrm>
            <a:off x="6910875" y="1594829"/>
            <a:ext cx="2887779" cy="128895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F09B5D8-5D6D-4312-B424-869EAA0C762E}"/>
              </a:ext>
            </a:extLst>
          </p:cNvPr>
          <p:cNvSpPr/>
          <p:nvPr/>
        </p:nvSpPr>
        <p:spPr>
          <a:xfrm>
            <a:off x="2186151" y="1594829"/>
            <a:ext cx="2887779" cy="128895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CD2309-1542-4628-84B9-5FBC0CB22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7663"/>
            <a:ext cx="965708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Example: How does removing the trend affect the CMC score?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72366-E003-4F85-845A-BDE0E79B8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25760"/>
            <a:ext cx="10515600" cy="704347"/>
          </a:xfrm>
        </p:spPr>
        <p:txBody>
          <a:bodyPr>
            <a:normAutofit/>
          </a:bodyPr>
          <a:lstStyle/>
          <a:p>
            <a:r>
              <a:rPr lang="en-US" sz="2100" u="sng" dirty="0"/>
              <a:t>Conclusion:</a:t>
            </a:r>
            <a:r>
              <a:rPr lang="en-US" sz="2100" dirty="0"/>
              <a:t> Removing the trend increases the similarity score for this matching pair.</a:t>
            </a:r>
            <a:endParaRPr lang="en-US" sz="2100" u="sng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0C3E868-A94D-4002-A331-C8C32C51F416}"/>
              </a:ext>
            </a:extLst>
          </p:cNvPr>
          <p:cNvGrpSpPr/>
          <p:nvPr/>
        </p:nvGrpSpPr>
        <p:grpSpPr>
          <a:xfrm>
            <a:off x="2374659" y="1292937"/>
            <a:ext cx="2510763" cy="1543353"/>
            <a:chOff x="1976225" y="2817670"/>
            <a:chExt cx="3046961" cy="178646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86C6E27-10DC-4E9E-A559-E9923BCF0434}"/>
                </a:ext>
              </a:extLst>
            </p:cNvPr>
            <p:cNvGrpSpPr/>
            <p:nvPr/>
          </p:nvGrpSpPr>
          <p:grpSpPr>
            <a:xfrm>
              <a:off x="1976225" y="3207099"/>
              <a:ext cx="3046961" cy="1397040"/>
              <a:chOff x="1368129" y="4664662"/>
              <a:chExt cx="3046961" cy="139704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67FE39F7-4E63-4B89-A69C-CA1AFA692E05}"/>
                  </a:ext>
                </a:extLst>
              </p:cNvPr>
              <p:cNvGrpSpPr/>
              <p:nvPr/>
            </p:nvGrpSpPr>
            <p:grpSpPr>
              <a:xfrm>
                <a:off x="1368129" y="4664663"/>
                <a:ext cx="1452984" cy="1397039"/>
                <a:chOff x="1368129" y="4664663"/>
                <a:chExt cx="1452984" cy="1397039"/>
              </a:xfrm>
            </p:grpSpPr>
            <p:pic>
              <p:nvPicPr>
                <p:cNvPr id="9" name="Picture 8" descr="Graphical user interface&#10;&#10;Description automatically generated">
                  <a:extLst>
                    <a:ext uri="{FF2B5EF4-FFF2-40B4-BE49-F238E27FC236}">
                      <a16:creationId xmlns:a16="http://schemas.microsoft.com/office/drawing/2014/main" id="{5B614407-08D4-4A7D-8362-066DB14283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666" t="9856" r="34043" b="14974"/>
                <a:stretch/>
              </p:blipFill>
              <p:spPr>
                <a:xfrm>
                  <a:off x="1368129" y="4664663"/>
                  <a:ext cx="1452984" cy="1397039"/>
                </a:xfrm>
                <a:prstGeom prst="rect">
                  <a:avLst/>
                </a:prstGeom>
              </p:spPr>
            </p:pic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A8A37D0-9D01-4F72-A89C-3617FC78E641}"/>
                    </a:ext>
                  </a:extLst>
                </p:cNvPr>
                <p:cNvSpPr txBox="1"/>
                <p:nvPr/>
              </p:nvSpPr>
              <p:spPr>
                <a:xfrm>
                  <a:off x="1858887" y="5237327"/>
                  <a:ext cx="825500" cy="3206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Scan 1</a:t>
                  </a:r>
                </a:p>
              </p:txBody>
            </p: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432A07D6-A89B-4F1D-A13E-65E3C8BA83E9}"/>
                  </a:ext>
                </a:extLst>
              </p:cNvPr>
              <p:cNvGrpSpPr/>
              <p:nvPr/>
            </p:nvGrpSpPr>
            <p:grpSpPr>
              <a:xfrm>
                <a:off x="2962106" y="4664662"/>
                <a:ext cx="1452984" cy="1397039"/>
                <a:chOff x="3136240" y="4664663"/>
                <a:chExt cx="1452984" cy="1397039"/>
              </a:xfrm>
            </p:grpSpPr>
            <p:pic>
              <p:nvPicPr>
                <p:cNvPr id="7" name="Picture 6" descr="Shap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E6397D98-ECFB-4C69-ABC8-02E22C46EF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759" t="9818" r="33578" b="14409"/>
                <a:stretch/>
              </p:blipFill>
              <p:spPr>
                <a:xfrm>
                  <a:off x="3136240" y="4664663"/>
                  <a:ext cx="1452984" cy="1397039"/>
                </a:xfrm>
                <a:prstGeom prst="rect">
                  <a:avLst/>
                </a:prstGeom>
              </p:spPr>
            </p:pic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84BD589C-95E5-4447-9734-F72B3EFC424F}"/>
                    </a:ext>
                  </a:extLst>
                </p:cNvPr>
                <p:cNvSpPr txBox="1"/>
                <p:nvPr/>
              </p:nvSpPr>
              <p:spPr>
                <a:xfrm>
                  <a:off x="3609177" y="5261347"/>
                  <a:ext cx="825500" cy="3206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Scan 2</a:t>
                  </a:r>
                </a:p>
              </p:txBody>
            </p:sp>
          </p:grp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A4D88A1-36CB-463C-9416-AC5F5DC5ADA4}"/>
                </a:ext>
              </a:extLst>
            </p:cNvPr>
            <p:cNvSpPr txBox="1"/>
            <p:nvPr/>
          </p:nvSpPr>
          <p:spPr>
            <a:xfrm>
              <a:off x="2368154" y="2817670"/>
              <a:ext cx="2308817" cy="356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Trend Not Removed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2770EE6-F1EA-4989-9C47-B4F801F280DC}"/>
              </a:ext>
            </a:extLst>
          </p:cNvPr>
          <p:cNvGrpSpPr/>
          <p:nvPr/>
        </p:nvGrpSpPr>
        <p:grpSpPr>
          <a:xfrm>
            <a:off x="7097464" y="1287514"/>
            <a:ext cx="2514600" cy="1554198"/>
            <a:chOff x="7232914" y="2813332"/>
            <a:chExt cx="3125268" cy="180693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69065CD-0F6C-4589-A701-F7F55F7AE4D4}"/>
                </a:ext>
              </a:extLst>
            </p:cNvPr>
            <p:cNvGrpSpPr/>
            <p:nvPr/>
          </p:nvGrpSpPr>
          <p:grpSpPr>
            <a:xfrm>
              <a:off x="7232914" y="3209225"/>
              <a:ext cx="3125268" cy="1411046"/>
              <a:chOff x="6809554" y="4526645"/>
              <a:chExt cx="3125268" cy="1411046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01347137-E6C7-4FF0-99BF-72C93C4DFC79}"/>
                  </a:ext>
                </a:extLst>
              </p:cNvPr>
              <p:cNvGrpSpPr/>
              <p:nvPr/>
            </p:nvGrpSpPr>
            <p:grpSpPr>
              <a:xfrm>
                <a:off x="6809554" y="4526646"/>
                <a:ext cx="1472572" cy="1411045"/>
                <a:chOff x="6809554" y="4549760"/>
                <a:chExt cx="1472572" cy="1411045"/>
              </a:xfrm>
            </p:grpSpPr>
            <p:pic>
              <p:nvPicPr>
                <p:cNvPr id="16" name="Picture 15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D1CC05A0-68E0-44FD-AD2B-00EA2C1D97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637" t="10032" r="33525" b="15030"/>
                <a:stretch/>
              </p:blipFill>
              <p:spPr>
                <a:xfrm>
                  <a:off x="6809554" y="4549760"/>
                  <a:ext cx="1472572" cy="1411045"/>
                </a:xfrm>
                <a:prstGeom prst="rect">
                  <a:avLst/>
                </a:prstGeom>
              </p:spPr>
            </p:pic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52D87AB0-11E9-424B-ADB1-9B03136DBC88}"/>
                    </a:ext>
                  </a:extLst>
                </p:cNvPr>
                <p:cNvSpPr txBox="1"/>
                <p:nvPr/>
              </p:nvSpPr>
              <p:spPr>
                <a:xfrm>
                  <a:off x="7322979" y="5139598"/>
                  <a:ext cx="825498" cy="3220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Scan 1</a:t>
                  </a: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17518F9-9FBF-430E-B4F2-89F9C36EC79B}"/>
                  </a:ext>
                </a:extLst>
              </p:cNvPr>
              <p:cNvGrpSpPr/>
              <p:nvPr/>
            </p:nvGrpSpPr>
            <p:grpSpPr>
              <a:xfrm>
                <a:off x="8474161" y="4526645"/>
                <a:ext cx="1460661" cy="1411045"/>
                <a:chOff x="8684369" y="4508731"/>
                <a:chExt cx="1460661" cy="1411045"/>
              </a:xfrm>
            </p:grpSpPr>
            <p:pic>
              <p:nvPicPr>
                <p:cNvPr id="14" name="Picture 13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64B2457E-AF4C-4058-85FB-759FF27919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54" t="10025" r="33793" b="14725"/>
                <a:stretch/>
              </p:blipFill>
              <p:spPr>
                <a:xfrm>
                  <a:off x="8684369" y="4508731"/>
                  <a:ext cx="1460661" cy="1411045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C8049B1C-3B5A-40E6-9D22-2A115F771512}"/>
                    </a:ext>
                  </a:extLst>
                </p:cNvPr>
                <p:cNvSpPr txBox="1"/>
                <p:nvPr/>
              </p:nvSpPr>
              <p:spPr>
                <a:xfrm>
                  <a:off x="9138937" y="5103769"/>
                  <a:ext cx="825498" cy="3220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Scan 2</a:t>
                  </a:r>
                </a:p>
              </p:txBody>
            </p:sp>
          </p:grp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6738037-7D2F-40B0-BF51-BCA5AFFCAFC5}"/>
                </a:ext>
              </a:extLst>
            </p:cNvPr>
            <p:cNvSpPr txBox="1"/>
            <p:nvPr/>
          </p:nvSpPr>
          <p:spPr>
            <a:xfrm>
              <a:off x="7907247" y="2813332"/>
              <a:ext cx="1809845" cy="357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Trend Removed</a:t>
              </a: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7441ABE-DEB4-457E-A4E2-73ED527851D3}"/>
              </a:ext>
            </a:extLst>
          </p:cNvPr>
          <p:cNvCxnSpPr>
            <a:cxnSpLocks/>
          </p:cNvCxnSpPr>
          <p:nvPr/>
        </p:nvCxnSpPr>
        <p:spPr>
          <a:xfrm flipH="1">
            <a:off x="3627632" y="2883786"/>
            <a:ext cx="1" cy="2370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2E21CB5-7711-4563-98D4-B729B1747A8B}"/>
              </a:ext>
            </a:extLst>
          </p:cNvPr>
          <p:cNvSpPr txBox="1"/>
          <p:nvPr/>
        </p:nvSpPr>
        <p:spPr>
          <a:xfrm>
            <a:off x="3946660" y="3915952"/>
            <a:ext cx="6802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Scan 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A62263-F13F-4A13-AB10-8B9589186243}"/>
              </a:ext>
            </a:extLst>
          </p:cNvPr>
          <p:cNvSpPr txBox="1"/>
          <p:nvPr/>
        </p:nvSpPr>
        <p:spPr>
          <a:xfrm>
            <a:off x="2546046" y="3915278"/>
            <a:ext cx="6802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Scan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305D6BF-955A-4080-92DB-81B78D4F1221}"/>
              </a:ext>
            </a:extLst>
          </p:cNvPr>
          <p:cNvSpPr txBox="1"/>
          <p:nvPr/>
        </p:nvSpPr>
        <p:spPr>
          <a:xfrm>
            <a:off x="7324298" y="3958144"/>
            <a:ext cx="674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Scan 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27A592-14FA-4563-9B69-D4D9FEC7C1CD}"/>
              </a:ext>
            </a:extLst>
          </p:cNvPr>
          <p:cNvSpPr txBox="1"/>
          <p:nvPr/>
        </p:nvSpPr>
        <p:spPr>
          <a:xfrm>
            <a:off x="8759105" y="3958144"/>
            <a:ext cx="674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Scan 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36C5BA-0B7F-42FB-A454-EEBE7AFCE7EB}"/>
              </a:ext>
            </a:extLst>
          </p:cNvPr>
          <p:cNvSpPr txBox="1"/>
          <p:nvPr/>
        </p:nvSpPr>
        <p:spPr>
          <a:xfrm>
            <a:off x="3070803" y="4991338"/>
            <a:ext cx="111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 CMCs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0C3E3C7-AB3A-433D-A935-4CCE6758F5E3}"/>
              </a:ext>
            </a:extLst>
          </p:cNvPr>
          <p:cNvSpPr txBox="1"/>
          <p:nvPr/>
        </p:nvSpPr>
        <p:spPr>
          <a:xfrm>
            <a:off x="7799139" y="4991338"/>
            <a:ext cx="111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17 CMCs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FF4DE6D-227E-43EE-9831-23C995BE8776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3626428" y="4799661"/>
            <a:ext cx="0" cy="1916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0A57F89-98EC-4500-BA7D-F7FA4A6708D1}"/>
              </a:ext>
            </a:extLst>
          </p:cNvPr>
          <p:cNvCxnSpPr>
            <a:cxnSpLocks/>
            <a:stCxn id="56" idx="2"/>
            <a:endCxn id="34" idx="0"/>
          </p:cNvCxnSpPr>
          <p:nvPr/>
        </p:nvCxnSpPr>
        <p:spPr>
          <a:xfrm>
            <a:off x="8353902" y="4860131"/>
            <a:ext cx="862" cy="1312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0E16FE6-0679-43C7-A93D-622663314E03}"/>
              </a:ext>
            </a:extLst>
          </p:cNvPr>
          <p:cNvCxnSpPr>
            <a:cxnSpLocks/>
          </p:cNvCxnSpPr>
          <p:nvPr/>
        </p:nvCxnSpPr>
        <p:spPr>
          <a:xfrm>
            <a:off x="8354764" y="2883786"/>
            <a:ext cx="0" cy="2370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109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2ACFD-37D1-49B0-B3BF-FA1DDB9F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Example: How does removing the trend affect the CMC score?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53F53-D741-41DA-961D-5A3CDFDC7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6265"/>
            <a:ext cx="10515600" cy="4453054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/>
              <a:t>Modularization eases experimentation across </a:t>
            </a:r>
            <a:r>
              <a:rPr lang="en-US" sz="2400" i="1" dirty="0"/>
              <a:t>many</a:t>
            </a:r>
            <a:r>
              <a:rPr lang="en-US" sz="2400" dirty="0"/>
              <a:t> scans</a:t>
            </a:r>
          </a:p>
          <a:p>
            <a:r>
              <a:rPr lang="en-US" sz="2400" dirty="0"/>
              <a:t>Consider 63 matching and 717 non-matching pairs: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  <a:p>
            <a:endParaRPr lang="en-US" sz="2400" u="sng" dirty="0"/>
          </a:p>
          <a:p>
            <a:endParaRPr lang="en-US" sz="2400" u="sng" dirty="0"/>
          </a:p>
          <a:p>
            <a:r>
              <a:rPr lang="en-US" sz="2400" u="sng" dirty="0"/>
              <a:t>Conclusion:</a:t>
            </a:r>
            <a:r>
              <a:rPr lang="en-US" sz="2400" dirty="0"/>
              <a:t> Removing the trend increases the similarity score for many matching pairs.</a:t>
            </a:r>
            <a:endParaRPr lang="en-US" sz="2400" u="sng" dirty="0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26F6E32F-C967-4C4F-9A0B-1F4DC1BEB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832" y="3012330"/>
            <a:ext cx="3845927" cy="2373486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7F753C23-E8E7-4208-BFA5-99C0FFE0CD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043" y="3014805"/>
            <a:ext cx="3845927" cy="2373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B6CA3D-8B0D-4827-8441-AC4C3906E9FC}"/>
              </a:ext>
            </a:extLst>
          </p:cNvPr>
          <p:cNvSpPr txBox="1"/>
          <p:nvPr/>
        </p:nvSpPr>
        <p:spPr>
          <a:xfrm>
            <a:off x="1930030" y="2679217"/>
            <a:ext cx="2449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Trend Not Removed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4C8560-16B8-4C8F-B358-9841B5952D46}"/>
              </a:ext>
            </a:extLst>
          </p:cNvPr>
          <p:cNvSpPr txBox="1"/>
          <p:nvPr/>
        </p:nvSpPr>
        <p:spPr>
          <a:xfrm>
            <a:off x="7418204" y="2679217"/>
            <a:ext cx="184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Trend Removed</a:t>
            </a:r>
          </a:p>
        </p:txBody>
      </p:sp>
    </p:spTree>
    <p:extLst>
      <p:ext uri="{BB962C8B-B14F-4D97-AF65-F5344CB8AC3E}">
        <p14:creationId xmlns:p14="http://schemas.microsoft.com/office/powerpoint/2010/main" val="3562388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A3DC-AC77-43E4-9135-60605A17F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FC995-69BF-4356-99BC-00C1D75C9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Algorithms are a useful tool for comparing forensic evidence.</a:t>
            </a:r>
          </a:p>
          <a:p>
            <a:r>
              <a:rPr lang="en-US" dirty="0"/>
              <a:t>The CMC algorithms measure the similarity between two cartridge cases based on their breech face markings.</a:t>
            </a:r>
          </a:p>
          <a:p>
            <a:endParaRPr lang="en-US" dirty="0"/>
          </a:p>
          <a:p>
            <a:r>
              <a:rPr lang="en-US" dirty="0"/>
              <a:t>Open-source algorithms enable others to reproduce results.</a:t>
            </a:r>
          </a:p>
          <a:p>
            <a:endParaRPr lang="en-US" dirty="0"/>
          </a:p>
          <a:p>
            <a:r>
              <a:rPr lang="en-US" dirty="0"/>
              <a:t>Modularizing the CMC pipeline into individual steps makes it easier to understand and experiment.</a:t>
            </a:r>
          </a:p>
        </p:txBody>
      </p:sp>
    </p:spTree>
    <p:extLst>
      <p:ext uri="{BB962C8B-B14F-4D97-AF65-F5344CB8AC3E}">
        <p14:creationId xmlns:p14="http://schemas.microsoft.com/office/powerpoint/2010/main" val="401894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D6B92-39A2-44F3-879A-29D913FA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2B48A-BE6F-4016-A216-4544C6A55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cmcR</a:t>
            </a:r>
            <a:r>
              <a:rPr lang="en-US" dirty="0"/>
              <a:t> Source Code: </a:t>
            </a:r>
            <a:r>
              <a:rPr lang="en-US" dirty="0">
                <a:hlinkClick r:id="rId3"/>
              </a:rPr>
              <a:t>https://github.com/CSAFE-ISU/cmcR</a:t>
            </a:r>
            <a:endParaRPr lang="en-US" dirty="0"/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4"/>
              </a:rPr>
              <a:t>jzemmels@iastate.edu</a:t>
            </a:r>
            <a:endParaRPr lang="en-US" dirty="0"/>
          </a:p>
          <a:p>
            <a:endParaRPr lang="en-US" dirty="0"/>
          </a:p>
          <a:p>
            <a:r>
              <a:rPr lang="en-US" dirty="0"/>
              <a:t>NIST Database: </a:t>
            </a:r>
            <a:r>
              <a:rPr lang="en-US" dirty="0">
                <a:hlinkClick r:id="rId5"/>
              </a:rPr>
              <a:t>https://tsapps.nist.gov/NRBTD/Studies/Search</a:t>
            </a:r>
            <a:endParaRPr lang="en-US" dirty="0"/>
          </a:p>
          <a:p>
            <a:endParaRPr lang="en-US" dirty="0"/>
          </a:p>
          <a:p>
            <a:r>
              <a:rPr lang="en-US" dirty="0"/>
              <a:t>An Introduction to R: </a:t>
            </a:r>
            <a:r>
              <a:rPr lang="en-US" dirty="0">
                <a:hlinkClick r:id="rId6"/>
              </a:rPr>
              <a:t>https://intro2r.com/</a:t>
            </a:r>
            <a:endParaRPr lang="en-US" dirty="0"/>
          </a:p>
          <a:p>
            <a:r>
              <a:rPr lang="en-US" dirty="0"/>
              <a:t>R for Data Science: </a:t>
            </a:r>
            <a:r>
              <a:rPr lang="en-US" dirty="0">
                <a:hlinkClick r:id="rId7"/>
              </a:rPr>
              <a:t>https://r4ds.had.co.nz/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195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BC28-4111-4BB0-9F39-DE5A805A0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B2A06-8105-4571-8B29-C9B08F586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Song (2013)</a:t>
            </a:r>
          </a:p>
          <a:p>
            <a:r>
              <a:rPr lang="en-US" dirty="0"/>
              <a:t>Fadul et al. (2011)</a:t>
            </a:r>
          </a:p>
          <a:p>
            <a:r>
              <a:rPr lang="en-US" dirty="0"/>
              <a:t>R Core Team</a:t>
            </a:r>
          </a:p>
          <a:p>
            <a:r>
              <a:rPr lang="en-US" dirty="0" err="1"/>
              <a:t>cmcR</a:t>
            </a:r>
            <a:r>
              <a:rPr lang="en-US" dirty="0"/>
              <a:t> package</a:t>
            </a:r>
          </a:p>
          <a:p>
            <a:r>
              <a:rPr lang="en-US" dirty="0"/>
              <a:t>An Introduction to R</a:t>
            </a:r>
          </a:p>
          <a:p>
            <a:r>
              <a:rPr lang="en-US" dirty="0"/>
              <a:t>R for Data Science</a:t>
            </a:r>
          </a:p>
        </p:txBody>
      </p:sp>
    </p:spTree>
    <p:extLst>
      <p:ext uri="{BB962C8B-B14F-4D97-AF65-F5344CB8AC3E}">
        <p14:creationId xmlns:p14="http://schemas.microsoft.com/office/powerpoint/2010/main" val="3885617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8CF890-C61D-47F3-BEB5-B027172B6BAC}"/>
              </a:ext>
            </a:extLst>
          </p:cNvPr>
          <p:cNvSpPr txBox="1"/>
          <p:nvPr/>
        </p:nvSpPr>
        <p:spPr>
          <a:xfrm>
            <a:off x="3643312" y="2136338"/>
            <a:ext cx="49053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Thank You!</a:t>
            </a:r>
          </a:p>
          <a:p>
            <a:pPr algn="ctr"/>
            <a:endParaRPr lang="en-US" sz="5400" dirty="0"/>
          </a:p>
          <a:p>
            <a:pPr algn="ctr"/>
            <a:r>
              <a:rPr lang="en-US" sz="54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47718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Cartridge case analysis</a:t>
            </a:r>
          </a:p>
          <a:p>
            <a:r>
              <a:rPr lang="en-US" dirty="0"/>
              <a:t>Algorithms &amp; open-source code</a:t>
            </a:r>
          </a:p>
          <a:p>
            <a:r>
              <a:rPr lang="en-US" dirty="0"/>
              <a:t>The Congruent Matching Cells (CMC) pipeline</a:t>
            </a:r>
          </a:p>
          <a:p>
            <a:r>
              <a:rPr lang="en-US" dirty="0"/>
              <a:t>The </a:t>
            </a:r>
            <a:r>
              <a:rPr lang="en-US" dirty="0" err="1"/>
              <a:t>cmcR</a:t>
            </a:r>
            <a:r>
              <a:rPr lang="en-US" dirty="0"/>
              <a:t> package</a:t>
            </a:r>
          </a:p>
          <a:p>
            <a:r>
              <a:rPr lang="en-US" dirty="0"/>
              <a:t>CMC pipeline experimentation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566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56396-70FE-47B7-95CF-4A23EE2C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Cartridge Case Analysis</a:t>
            </a:r>
          </a:p>
        </p:txBody>
      </p:sp>
      <p:pic>
        <p:nvPicPr>
          <p:cNvPr id="5" name="Content Placeholder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5F88E781-EF65-4CBA-A6DA-7B6B7579A8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569" y="1836453"/>
            <a:ext cx="7862862" cy="4083341"/>
          </a:xfrm>
        </p:spPr>
      </p:pic>
    </p:spTree>
    <p:extLst>
      <p:ext uri="{BB962C8B-B14F-4D97-AF65-F5344CB8AC3E}">
        <p14:creationId xmlns:p14="http://schemas.microsoft.com/office/powerpoint/2010/main" val="1123406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A0890-C742-4BE5-97F3-DC07087F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as Data-to-Results Pipelines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F6B88-FA66-4E2F-A774-F87D396FC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6265"/>
            <a:ext cx="10515600" cy="1911625"/>
          </a:xfrm>
        </p:spPr>
        <p:txBody>
          <a:bodyPr>
            <a:normAutofit lnSpcReduction="10000"/>
          </a:bodyPr>
          <a:lstStyle/>
          <a:p>
            <a:r>
              <a:rPr lang="en-US" sz="2700" u="sng" dirty="0"/>
              <a:t>Algorithm:</a:t>
            </a:r>
            <a:r>
              <a:rPr lang="en-US" sz="2700" i="1" dirty="0"/>
              <a:t> A set of instructions used to perform a computation.</a:t>
            </a:r>
          </a:p>
          <a:p>
            <a:r>
              <a:rPr lang="en-US" sz="2700" dirty="0"/>
              <a:t>Each instruction can be thought of as a step in an overall pipeline</a:t>
            </a:r>
          </a:p>
          <a:p>
            <a:endParaRPr lang="en-US" sz="2700" dirty="0"/>
          </a:p>
          <a:p>
            <a:r>
              <a:rPr lang="en-US" sz="2700" dirty="0"/>
              <a:t>Can be used to compute the similarity between pieces of evidence</a:t>
            </a:r>
          </a:p>
          <a:p>
            <a:endParaRPr lang="en-US" sz="2700" dirty="0"/>
          </a:p>
        </p:txBody>
      </p:sp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06CE3C66-30E2-4FEF-95B7-9B55B0BF84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3" y="4502748"/>
            <a:ext cx="2673984" cy="13886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F05562-A6E4-4C92-B6FD-E6DB52BF6080}"/>
              </a:ext>
            </a:extLst>
          </p:cNvPr>
          <p:cNvSpPr txBox="1"/>
          <p:nvPr/>
        </p:nvSpPr>
        <p:spPr>
          <a:xfrm>
            <a:off x="1095148" y="4170120"/>
            <a:ext cx="1362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1246F7-9103-43AA-BC31-5B65BB981476}"/>
              </a:ext>
            </a:extLst>
          </p:cNvPr>
          <p:cNvSpPr txBox="1"/>
          <p:nvPr/>
        </p:nvSpPr>
        <p:spPr>
          <a:xfrm>
            <a:off x="3855458" y="4170120"/>
            <a:ext cx="1733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Pre-processing</a:t>
            </a:r>
          </a:p>
        </p:txBody>
      </p:sp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5F3CD946-C130-49EA-8CBB-5BE29592BB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" t="23704" r="19209" b="20078"/>
          <a:stretch/>
        </p:blipFill>
        <p:spPr>
          <a:xfrm>
            <a:off x="3348870" y="4502130"/>
            <a:ext cx="2747128" cy="1389888"/>
          </a:xfrm>
          <a:prstGeom prst="rect">
            <a:avLst/>
          </a:prstGeom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945A8E7-2EA6-4F51-9788-6C9613B306F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241" y="4502130"/>
            <a:ext cx="2842444" cy="1389888"/>
          </a:xfrm>
          <a:prstGeom prst="rect">
            <a:avLst/>
          </a:prstGeom>
        </p:spPr>
      </p:pic>
      <p:pic>
        <p:nvPicPr>
          <p:cNvPr id="15" name="Picture 14" descr="Shape&#10;&#10;Description automatically generated">
            <a:extLst>
              <a:ext uri="{FF2B5EF4-FFF2-40B4-BE49-F238E27FC236}">
                <a16:creationId xmlns:a16="http://schemas.microsoft.com/office/drawing/2014/main" id="{EDF9DFCE-7936-4530-A39E-0585EA455CB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4" t="1886" r="9127" b="78805"/>
          <a:stretch/>
        </p:blipFill>
        <p:spPr>
          <a:xfrm>
            <a:off x="9408929" y="4502130"/>
            <a:ext cx="2561889" cy="138988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B35B2E-62B0-4F18-AE29-47605AF590DF}"/>
              </a:ext>
            </a:extLst>
          </p:cNvPr>
          <p:cNvSpPr txBox="1"/>
          <p:nvPr/>
        </p:nvSpPr>
        <p:spPr>
          <a:xfrm>
            <a:off x="7028756" y="4170120"/>
            <a:ext cx="1447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Comparison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F1307D-0B7A-4AC1-B2C6-344FBAAA69FF}"/>
              </a:ext>
            </a:extLst>
          </p:cNvPr>
          <p:cNvSpPr txBox="1"/>
          <p:nvPr/>
        </p:nvSpPr>
        <p:spPr>
          <a:xfrm>
            <a:off x="9934752" y="4170120"/>
            <a:ext cx="1510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Final Results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D6B7000-A8EF-4559-B775-99C51A02C091}"/>
              </a:ext>
            </a:extLst>
          </p:cNvPr>
          <p:cNvCxnSpPr>
            <a:cxnSpLocks/>
          </p:cNvCxnSpPr>
          <p:nvPr/>
        </p:nvCxnSpPr>
        <p:spPr>
          <a:xfrm flipV="1">
            <a:off x="3113627" y="5191245"/>
            <a:ext cx="23524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30CE7C-9C5F-4784-B69E-5D8E28B8015C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>
            <a:off x="6095998" y="5197074"/>
            <a:ext cx="23524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2A107EB-1AD8-457E-8469-26DF2E383F9B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9173685" y="5197074"/>
            <a:ext cx="23524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506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4E3FF-F62E-441A-A142-DCEF80F3D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</a:t>
            </a:r>
            <a:r>
              <a:rPr lang="en-US" i="1" dirty="0"/>
              <a:t>Open-Source</a:t>
            </a:r>
            <a:r>
              <a:rPr lang="en-US" dirty="0"/>
              <a:t> Algorithms?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EE0A9-E7AE-4ED5-938A-AB4C523F3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Code is freely available for investigation and experimentation</a:t>
            </a:r>
          </a:p>
          <a:p>
            <a:endParaRPr lang="en-US" dirty="0"/>
          </a:p>
          <a:p>
            <a:r>
              <a:rPr lang="en-US" dirty="0"/>
              <a:t>Open-source algorithms encourage reproducibility of results</a:t>
            </a:r>
          </a:p>
          <a:p>
            <a:endParaRPr lang="en-US" dirty="0"/>
          </a:p>
          <a:p>
            <a:r>
              <a:rPr lang="en-US" i="1" dirty="0"/>
              <a:t>Reproducibility</a:t>
            </a:r>
            <a:endParaRPr lang="en-US" dirty="0"/>
          </a:p>
          <a:p>
            <a:pPr lvl="1"/>
            <a:r>
              <a:rPr lang="en-US" dirty="0"/>
              <a:t>“Obtaining consistent computational results using the same input data, computational steps, methods, code, and conditions of analysis.” (NASEM, 2019)</a:t>
            </a:r>
            <a:endParaRPr lang="en-US" i="1" dirty="0"/>
          </a:p>
          <a:p>
            <a:pPr lvl="1"/>
            <a:endParaRPr lang="en-US" i="1" dirty="0"/>
          </a:p>
          <a:p>
            <a:r>
              <a:rPr lang="en-US" dirty="0"/>
              <a:t>Reproduction of results is required to establish error rates, etc.</a:t>
            </a:r>
          </a:p>
        </p:txBody>
      </p:sp>
    </p:spTree>
    <p:extLst>
      <p:ext uri="{BB962C8B-B14F-4D97-AF65-F5344CB8AC3E}">
        <p14:creationId xmlns:p14="http://schemas.microsoft.com/office/powerpoint/2010/main" val="340291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05F1D-DB7A-47F4-ACAD-089021C79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Congruent Matching Cells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57F6C-467D-46BF-BF0B-EE1CEFBD3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4513"/>
            <a:ext cx="10515600" cy="4613090"/>
          </a:xfrm>
        </p:spPr>
        <p:txBody>
          <a:bodyPr>
            <a:normAutofit/>
          </a:bodyPr>
          <a:lstStyle/>
          <a:p>
            <a:r>
              <a:rPr lang="en-US" sz="2200" dirty="0"/>
              <a:t>Developed at NIST in 2013 with additional changes/improvements since.</a:t>
            </a:r>
          </a:p>
          <a:p>
            <a:endParaRPr lang="en-US" sz="2200" dirty="0"/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Divide one scan into a grid of “cells”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Compare each cell to another cartridge case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Classify cells as “congruent matching” if they match the other scan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Measure similarity as the total number of “Congruent Matching Cells” (CMCs)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597B14B-998C-40F5-BD8E-B13B418D386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506" y="4636652"/>
            <a:ext cx="3129261" cy="1530135"/>
          </a:xfrm>
          <a:prstGeom prst="rect">
            <a:avLst/>
          </a:prstGeom>
        </p:spPr>
      </p:pic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10AC89BB-7124-4E08-8ECE-1B94563623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4" t="1886" r="9127" b="74798"/>
          <a:stretch/>
        </p:blipFill>
        <p:spPr>
          <a:xfrm>
            <a:off x="6711710" y="4513405"/>
            <a:ext cx="2873518" cy="188247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3355EC-12D6-4857-9360-34A2A0FD00EA}"/>
              </a:ext>
            </a:extLst>
          </p:cNvPr>
          <p:cNvCxnSpPr/>
          <p:nvPr/>
        </p:nvCxnSpPr>
        <p:spPr>
          <a:xfrm>
            <a:off x="5374259" y="5401719"/>
            <a:ext cx="117319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9665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50B44-90E6-41D6-A515-00E9B87BF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cmcR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22E3A-A3AC-4A25-8563-E92630F45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Modularizes the CMC method into an explicit pipeline: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Initial Data %&gt;% First Function %&gt;% Second Function %&gt;% ...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Created using the R statistical programming language</a:t>
            </a:r>
          </a:p>
          <a:p>
            <a:r>
              <a:rPr lang="en-US" dirty="0"/>
              <a:t>Available </a:t>
            </a:r>
            <a:r>
              <a:rPr lang="en-US" u="sng" dirty="0"/>
              <a:t>for free</a:t>
            </a:r>
            <a:r>
              <a:rPr lang="en-US" dirty="0"/>
              <a:t> on the Comprehensive R Archive Network</a:t>
            </a:r>
          </a:p>
        </p:txBody>
      </p:sp>
    </p:spTree>
    <p:extLst>
      <p:ext uri="{BB962C8B-B14F-4D97-AF65-F5344CB8AC3E}">
        <p14:creationId xmlns:p14="http://schemas.microsoft.com/office/powerpoint/2010/main" val="376790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6D6D0-7D49-4B2E-BC44-9F7FAA66A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cmcR</a:t>
            </a:r>
            <a:r>
              <a:rPr lang="en-US" dirty="0"/>
              <a:t> *Pipe*line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DC25D5E-1748-4393-93BD-5041DC0CB028}"/>
              </a:ext>
            </a:extLst>
          </p:cNvPr>
          <p:cNvGrpSpPr/>
          <p:nvPr/>
        </p:nvGrpSpPr>
        <p:grpSpPr>
          <a:xfrm>
            <a:off x="604036" y="1707343"/>
            <a:ext cx="1887748" cy="4097781"/>
            <a:chOff x="604036" y="1707343"/>
            <a:chExt cx="1887748" cy="40977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BCFA84-FFDE-4BAA-85CE-0C759C776FA5}"/>
                </a:ext>
              </a:extLst>
            </p:cNvPr>
            <p:cNvSpPr txBox="1"/>
            <p:nvPr/>
          </p:nvSpPr>
          <p:spPr>
            <a:xfrm>
              <a:off x="604037" y="1707343"/>
              <a:ext cx="1887747" cy="369332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lang="en-US" dirty="0"/>
                <a:t>Initial Data %&gt;%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62D756B-6BBA-496E-8164-17A2F8E5AE62}"/>
                </a:ext>
              </a:extLst>
            </p:cNvPr>
            <p:cNvSpPr txBox="1"/>
            <p:nvPr/>
          </p:nvSpPr>
          <p:spPr>
            <a:xfrm>
              <a:off x="604036" y="3334124"/>
              <a:ext cx="1887748" cy="307777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Cartridge Cases %&gt;%</a:t>
              </a:r>
            </a:p>
          </p:txBody>
        </p:sp>
        <p:pic>
          <p:nvPicPr>
            <p:cNvPr id="18" name="Picture 17" descr="A picture containing electronics&#10;&#10;Description automatically generated">
              <a:extLst>
                <a:ext uri="{FF2B5EF4-FFF2-40B4-BE49-F238E27FC236}">
                  <a16:creationId xmlns:a16="http://schemas.microsoft.com/office/drawing/2014/main" id="{C096AE2F-4359-4A87-94F1-F950E90F31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036" y="4890724"/>
              <a:ext cx="1760765" cy="914400"/>
            </a:xfrm>
            <a:prstGeom prst="rect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A1B99BA-DB55-4E00-9AA9-4E2A5CF32936}"/>
              </a:ext>
            </a:extLst>
          </p:cNvPr>
          <p:cNvGrpSpPr/>
          <p:nvPr/>
        </p:nvGrpSpPr>
        <p:grpSpPr>
          <a:xfrm>
            <a:off x="6153242" y="1707343"/>
            <a:ext cx="2738982" cy="4097781"/>
            <a:chOff x="5931608" y="1707343"/>
            <a:chExt cx="2738982" cy="409778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DE535B-CB4B-4519-802E-6941CFC5C2B2}"/>
                </a:ext>
              </a:extLst>
            </p:cNvPr>
            <p:cNvSpPr txBox="1"/>
            <p:nvPr/>
          </p:nvSpPr>
          <p:spPr>
            <a:xfrm>
              <a:off x="6288214" y="1707343"/>
              <a:ext cx="2025770" cy="36933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Comparison %&gt;%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EE7308E-4005-4F22-B80B-DA929CC30E1B}"/>
                </a:ext>
              </a:extLst>
            </p:cNvPr>
            <p:cNvSpPr txBox="1"/>
            <p:nvPr/>
          </p:nvSpPr>
          <p:spPr>
            <a:xfrm>
              <a:off x="5931608" y="3334124"/>
              <a:ext cx="2738982" cy="30777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/>
                <a:t>comparison_allTogether</a:t>
              </a:r>
              <a:r>
                <a:rPr lang="en-US" sz="1400" dirty="0"/>
                <a:t>() %&gt;%</a:t>
              </a:r>
            </a:p>
          </p:txBody>
        </p:sp>
        <p:pic>
          <p:nvPicPr>
            <p:cNvPr id="20" name="Picture 19" descr="Diagram&#10;&#10;Description automatically generated">
              <a:extLst>
                <a:ext uri="{FF2B5EF4-FFF2-40B4-BE49-F238E27FC236}">
                  <a16:creationId xmlns:a16="http://schemas.microsoft.com/office/drawing/2014/main" id="{A4F8F429-1766-4BE6-992F-80047F0A2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6085" y="4890724"/>
              <a:ext cx="1870029" cy="914400"/>
            </a:xfrm>
            <a:prstGeom prst="rect">
              <a:avLst/>
            </a:prstGeom>
            <a:ln w="57150">
              <a:solidFill>
                <a:srgbClr val="B29ADC"/>
              </a:solidFill>
            </a:ln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BBE1548-875C-4906-BC8C-B2DA39A77461}"/>
              </a:ext>
            </a:extLst>
          </p:cNvPr>
          <p:cNvGrpSpPr/>
          <p:nvPr/>
        </p:nvGrpSpPr>
        <p:grpSpPr>
          <a:xfrm>
            <a:off x="2953022" y="1707343"/>
            <a:ext cx="2738982" cy="4097781"/>
            <a:chOff x="2842205" y="1707343"/>
            <a:chExt cx="2738982" cy="409778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3D563EC-C54A-4611-8661-B6D2C6787F61}"/>
                </a:ext>
              </a:extLst>
            </p:cNvPr>
            <p:cNvSpPr txBox="1"/>
            <p:nvPr/>
          </p:nvSpPr>
          <p:spPr>
            <a:xfrm>
              <a:off x="3086668" y="1707343"/>
              <a:ext cx="2250057" cy="369332"/>
            </a:xfrm>
            <a:prstGeom prst="rect">
              <a:avLst/>
            </a:prstGeom>
            <a:solidFill>
              <a:srgbClr val="FEDD5E"/>
            </a:solidFill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lang="en-US" dirty="0"/>
                <a:t>Pre-processing %&gt;%</a:t>
              </a:r>
            </a:p>
          </p:txBody>
        </p:sp>
        <p:pic>
          <p:nvPicPr>
            <p:cNvPr id="19" name="Picture 18" descr="Shape&#10;&#10;Description automatically generated">
              <a:extLst>
                <a:ext uri="{FF2B5EF4-FFF2-40B4-BE49-F238E27FC236}">
                  <a16:creationId xmlns:a16="http://schemas.microsoft.com/office/drawing/2014/main" id="{B49AB9BE-35FA-4142-9846-ACE0014A8C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22" t="23704" r="19209" b="20078"/>
            <a:stretch/>
          </p:blipFill>
          <p:spPr>
            <a:xfrm>
              <a:off x="3308036" y="4890724"/>
              <a:ext cx="1807321" cy="914400"/>
            </a:xfrm>
            <a:prstGeom prst="rect">
              <a:avLst/>
            </a:prstGeom>
            <a:ln w="57150">
              <a:solidFill>
                <a:srgbClr val="FEDD5E"/>
              </a:solidFill>
            </a:ln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88A215E-7448-4CAD-899D-1F687AF0E980}"/>
                </a:ext>
              </a:extLst>
            </p:cNvPr>
            <p:cNvGrpSpPr/>
            <p:nvPr/>
          </p:nvGrpSpPr>
          <p:grpSpPr>
            <a:xfrm>
              <a:off x="2842205" y="2868615"/>
              <a:ext cx="2738982" cy="1238795"/>
              <a:chOff x="2441656" y="2379045"/>
              <a:chExt cx="2738982" cy="1238795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3EE9075-0BA3-4B4E-B190-3D2FD70C0F9B}"/>
                  </a:ext>
                </a:extLst>
              </p:cNvPr>
              <p:cNvSpPr txBox="1"/>
              <p:nvPr/>
            </p:nvSpPr>
            <p:spPr>
              <a:xfrm>
                <a:off x="2778072" y="2379045"/>
                <a:ext cx="2066150" cy="307777"/>
              </a:xfrm>
              <a:prstGeom prst="rect">
                <a:avLst/>
              </a:prstGeom>
              <a:solidFill>
                <a:srgbClr val="FEDD5E"/>
              </a:solidFill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/>
                  <a:t>preProcess_crop</a:t>
                </a:r>
                <a:r>
                  <a:rPr lang="en-US" sz="1400" dirty="0"/>
                  <a:t>() %&gt;%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54E1A65-38C8-4044-8776-E4D14B6A66A1}"/>
                  </a:ext>
                </a:extLst>
              </p:cNvPr>
              <p:cNvSpPr txBox="1"/>
              <p:nvPr/>
            </p:nvSpPr>
            <p:spPr>
              <a:xfrm>
                <a:off x="2441656" y="2812856"/>
                <a:ext cx="2738982" cy="307777"/>
              </a:xfrm>
              <a:prstGeom prst="rect">
                <a:avLst/>
              </a:prstGeom>
              <a:solidFill>
                <a:srgbClr val="FEDD5E"/>
              </a:solidFill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/>
                  <a:t>preProcess_removeTrend</a:t>
                </a:r>
                <a:r>
                  <a:rPr lang="en-US" sz="1400" dirty="0"/>
                  <a:t>() %&gt;%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1318FCF-BC6A-4607-AE38-464B1CF0D7F6}"/>
                  </a:ext>
                </a:extLst>
              </p:cNvPr>
              <p:cNvSpPr txBox="1"/>
              <p:nvPr/>
            </p:nvSpPr>
            <p:spPr>
              <a:xfrm>
                <a:off x="2503246" y="3310063"/>
                <a:ext cx="2615802" cy="307777"/>
              </a:xfrm>
              <a:prstGeom prst="rect">
                <a:avLst/>
              </a:prstGeom>
              <a:solidFill>
                <a:srgbClr val="FEDD5E"/>
              </a:solidFill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/>
                  <a:t>preProcess_gaussFilter</a:t>
                </a:r>
                <a:r>
                  <a:rPr lang="en-US" sz="1400" dirty="0"/>
                  <a:t>() %&gt;%</a:t>
                </a:r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2F7F96A-963C-4539-B9AA-362FDA7FE269}"/>
              </a:ext>
            </a:extLst>
          </p:cNvPr>
          <p:cNvGrpSpPr/>
          <p:nvPr/>
        </p:nvGrpSpPr>
        <p:grpSpPr>
          <a:xfrm>
            <a:off x="9353462" y="1707343"/>
            <a:ext cx="1857333" cy="4144406"/>
            <a:chOff x="9353462" y="1707343"/>
            <a:chExt cx="1857333" cy="414440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F7E57E3-7BC3-4EF6-8D67-9DC25394FA4F}"/>
                </a:ext>
              </a:extLst>
            </p:cNvPr>
            <p:cNvSpPr txBox="1"/>
            <p:nvPr/>
          </p:nvSpPr>
          <p:spPr>
            <a:xfrm>
              <a:off x="9524830" y="1707343"/>
              <a:ext cx="1514597" cy="36933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Final Results</a:t>
              </a:r>
            </a:p>
          </p:txBody>
        </p:sp>
        <p:pic>
          <p:nvPicPr>
            <p:cNvPr id="21" name="Picture 20" descr="Shape&#10;&#10;Description automatically generated">
              <a:extLst>
                <a:ext uri="{FF2B5EF4-FFF2-40B4-BE49-F238E27FC236}">
                  <a16:creationId xmlns:a16="http://schemas.microsoft.com/office/drawing/2014/main" id="{D71B1561-5A46-42B5-8A09-FF5D960DC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24" t="1886" r="9127" b="78805"/>
            <a:stretch/>
          </p:blipFill>
          <p:spPr>
            <a:xfrm>
              <a:off x="9353462" y="4844100"/>
              <a:ext cx="1857333" cy="1007649"/>
            </a:xfrm>
            <a:prstGeom prst="rect">
              <a:avLst/>
            </a:prstGeom>
            <a:ln w="57150">
              <a:solidFill>
                <a:srgbClr val="93AAE3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614EF48-2A47-4C8F-862A-939FCF495104}"/>
                </a:ext>
              </a:extLst>
            </p:cNvPr>
            <p:cNvSpPr txBox="1"/>
            <p:nvPr/>
          </p:nvSpPr>
          <p:spPr>
            <a:xfrm>
              <a:off x="9524830" y="3334124"/>
              <a:ext cx="1514597" cy="307777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/>
                <a:t>decision_CMC</a:t>
              </a:r>
              <a:r>
                <a:rPr lang="en-US" sz="1400" dirty="0"/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5125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53C0C0F-9BBC-48D8-BDBD-72260941482B}"/>
              </a:ext>
            </a:extLst>
          </p:cNvPr>
          <p:cNvSpPr/>
          <p:nvPr/>
        </p:nvSpPr>
        <p:spPr>
          <a:xfrm>
            <a:off x="1624010" y="4448175"/>
            <a:ext cx="3776663" cy="1714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019B5-1840-41B2-A58F-9404090FC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CMC Pipeline Experimentation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002A0-DF75-4320-A8CF-6E5B7159C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125"/>
            <a:ext cx="10515600" cy="4351338"/>
          </a:xfrm>
        </p:spPr>
        <p:txBody>
          <a:bodyPr/>
          <a:lstStyle/>
          <a:p>
            <a:r>
              <a:rPr lang="en-US" dirty="0"/>
              <a:t>Modularization enables experimentation with particular steps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1EEF47-E410-466E-A88D-A42287A88390}"/>
              </a:ext>
            </a:extLst>
          </p:cNvPr>
          <p:cNvSpPr txBox="1"/>
          <p:nvPr/>
        </p:nvSpPr>
        <p:spPr>
          <a:xfrm>
            <a:off x="604036" y="2980444"/>
            <a:ext cx="1887748" cy="30777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Cartridge Cases %&gt;%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E94D3F-4725-4DCF-A388-97028DF4390A}"/>
              </a:ext>
            </a:extLst>
          </p:cNvPr>
          <p:cNvSpPr txBox="1"/>
          <p:nvPr/>
        </p:nvSpPr>
        <p:spPr>
          <a:xfrm>
            <a:off x="3289438" y="2514935"/>
            <a:ext cx="2066150" cy="307777"/>
          </a:xfrm>
          <a:prstGeom prst="rect">
            <a:avLst/>
          </a:prstGeom>
          <a:solidFill>
            <a:srgbClr val="FEDD5E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preProcess_crop</a:t>
            </a:r>
            <a:r>
              <a:rPr lang="en-US" sz="1400" dirty="0"/>
              <a:t>() %&gt;%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99632-3965-4E06-9993-81CE6751ECAD}"/>
              </a:ext>
            </a:extLst>
          </p:cNvPr>
          <p:cNvSpPr txBox="1"/>
          <p:nvPr/>
        </p:nvSpPr>
        <p:spPr>
          <a:xfrm>
            <a:off x="2953022" y="2948746"/>
            <a:ext cx="2738982" cy="307777"/>
          </a:xfrm>
          <a:prstGeom prst="rect">
            <a:avLst/>
          </a:prstGeom>
          <a:solidFill>
            <a:srgbClr val="FEDD5E"/>
          </a:solidFill>
          <a:ln w="28575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strike="sngStrike" dirty="0" err="1"/>
              <a:t>preProcess_removeTrend</a:t>
            </a:r>
            <a:r>
              <a:rPr lang="en-US" sz="1400" strike="sngStrike" dirty="0"/>
              <a:t>() %&gt;%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B1F3E8-9C6C-43FA-9B33-B31FD48A2523}"/>
              </a:ext>
            </a:extLst>
          </p:cNvPr>
          <p:cNvSpPr txBox="1"/>
          <p:nvPr/>
        </p:nvSpPr>
        <p:spPr>
          <a:xfrm>
            <a:off x="3014612" y="3445953"/>
            <a:ext cx="2615802" cy="307777"/>
          </a:xfrm>
          <a:prstGeom prst="rect">
            <a:avLst/>
          </a:prstGeom>
          <a:solidFill>
            <a:srgbClr val="FEDD5E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preProcess_gaussFilter</a:t>
            </a:r>
            <a:r>
              <a:rPr lang="en-US" sz="1400" dirty="0"/>
              <a:t>() %&gt;%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FAB0D3-08EA-4581-94A6-463922096E01}"/>
              </a:ext>
            </a:extLst>
          </p:cNvPr>
          <p:cNvSpPr txBox="1"/>
          <p:nvPr/>
        </p:nvSpPr>
        <p:spPr>
          <a:xfrm>
            <a:off x="6153242" y="2980444"/>
            <a:ext cx="2738982" cy="3077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comparison_allTogether</a:t>
            </a:r>
            <a:r>
              <a:rPr lang="en-US" sz="1400" dirty="0"/>
              <a:t>() %&gt;%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BD10A1-B1F3-4040-8C6F-5C1E2A72283E}"/>
              </a:ext>
            </a:extLst>
          </p:cNvPr>
          <p:cNvSpPr txBox="1"/>
          <p:nvPr/>
        </p:nvSpPr>
        <p:spPr>
          <a:xfrm>
            <a:off x="9524830" y="2980444"/>
            <a:ext cx="1514597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decision_CMC</a:t>
            </a:r>
            <a:r>
              <a:rPr lang="en-US" sz="1400" dirty="0"/>
              <a:t>()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AAFE95-8DE0-4425-94A8-9F9F7B473A43}"/>
              </a:ext>
            </a:extLst>
          </p:cNvPr>
          <p:cNvGrpSpPr/>
          <p:nvPr/>
        </p:nvGrpSpPr>
        <p:grpSpPr>
          <a:xfrm>
            <a:off x="1696720" y="4118964"/>
            <a:ext cx="3624470" cy="1941070"/>
            <a:chOff x="1696720" y="4395010"/>
            <a:chExt cx="3624470" cy="1958745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9701DB8-29A1-463A-921E-5F61369B31ED}"/>
                </a:ext>
              </a:extLst>
            </p:cNvPr>
            <p:cNvGrpSpPr/>
            <p:nvPr/>
          </p:nvGrpSpPr>
          <p:grpSpPr>
            <a:xfrm>
              <a:off x="1696720" y="4784438"/>
              <a:ext cx="3624470" cy="1569317"/>
              <a:chOff x="1088624" y="4664661"/>
              <a:chExt cx="3624470" cy="1569317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51EA37D9-F0C1-4989-BE10-0E2B0495BA22}"/>
                  </a:ext>
                </a:extLst>
              </p:cNvPr>
              <p:cNvGrpSpPr/>
              <p:nvPr/>
            </p:nvGrpSpPr>
            <p:grpSpPr>
              <a:xfrm>
                <a:off x="1088624" y="4664662"/>
                <a:ext cx="1566041" cy="1569316"/>
                <a:chOff x="1088624" y="4664662"/>
                <a:chExt cx="1566041" cy="1569316"/>
              </a:xfrm>
            </p:grpSpPr>
            <p:pic>
              <p:nvPicPr>
                <p:cNvPr id="17" name="Picture 16" descr="Graphical user interface&#10;&#10;Description automatically generated">
                  <a:extLst>
                    <a:ext uri="{FF2B5EF4-FFF2-40B4-BE49-F238E27FC236}">
                      <a16:creationId xmlns:a16="http://schemas.microsoft.com/office/drawing/2014/main" id="{8EEDE655-C20C-49D0-80CF-1C19427681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666" t="9856" r="34043" b="14974"/>
                <a:stretch/>
              </p:blipFill>
              <p:spPr>
                <a:xfrm>
                  <a:off x="1088624" y="4664662"/>
                  <a:ext cx="1566041" cy="1569316"/>
                </a:xfrm>
                <a:prstGeom prst="rect">
                  <a:avLst/>
                </a:prstGeom>
              </p:spPr>
            </p:pic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57A7A306-E436-4D39-A850-B0118855ADD6}"/>
                    </a:ext>
                  </a:extLst>
                </p:cNvPr>
                <p:cNvSpPr txBox="1"/>
                <p:nvPr/>
              </p:nvSpPr>
              <p:spPr>
                <a:xfrm>
                  <a:off x="1559095" y="5262251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1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3C89DB3F-FC1F-49B5-9E82-838850AD72C1}"/>
                  </a:ext>
                </a:extLst>
              </p:cNvPr>
              <p:cNvGrpSpPr/>
              <p:nvPr/>
            </p:nvGrpSpPr>
            <p:grpSpPr>
              <a:xfrm>
                <a:off x="3147053" y="4664661"/>
                <a:ext cx="1566041" cy="1569316"/>
                <a:chOff x="3321187" y="4664662"/>
                <a:chExt cx="1566041" cy="1569316"/>
              </a:xfrm>
            </p:grpSpPr>
            <p:pic>
              <p:nvPicPr>
                <p:cNvPr id="13" name="Picture 12" descr="Shap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279622C2-BA06-4443-BCF9-EBA3611956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759" t="9818" r="33578" b="14409"/>
                <a:stretch/>
              </p:blipFill>
              <p:spPr>
                <a:xfrm>
                  <a:off x="3321187" y="4664662"/>
                  <a:ext cx="1566041" cy="1569316"/>
                </a:xfrm>
                <a:prstGeom prst="rect">
                  <a:avLst/>
                </a:prstGeom>
              </p:spPr>
            </p:pic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4314478-27AC-4C30-8CD8-14FF4A191D60}"/>
                    </a:ext>
                  </a:extLst>
                </p:cNvPr>
                <p:cNvSpPr txBox="1"/>
                <p:nvPr/>
              </p:nvSpPr>
              <p:spPr>
                <a:xfrm>
                  <a:off x="3830258" y="5262251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2</a:t>
                  </a:r>
                </a:p>
              </p:txBody>
            </p:sp>
          </p:grp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7BB8B39-6FFB-4548-8A41-3FC266BAD407}"/>
                </a:ext>
              </a:extLst>
            </p:cNvPr>
            <p:cNvSpPr txBox="1"/>
            <p:nvPr/>
          </p:nvSpPr>
          <p:spPr>
            <a:xfrm>
              <a:off x="2368154" y="4395010"/>
              <a:ext cx="2308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Trend Not Removed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1C59803-24F6-4F9B-AFF8-416E3492A30D}"/>
              </a:ext>
            </a:extLst>
          </p:cNvPr>
          <p:cNvGrpSpPr/>
          <p:nvPr/>
        </p:nvGrpSpPr>
        <p:grpSpPr>
          <a:xfrm>
            <a:off x="6897043" y="4114626"/>
            <a:ext cx="3776663" cy="2022698"/>
            <a:chOff x="6897043" y="4114626"/>
            <a:chExt cx="3776663" cy="202269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EA2C2BD-1D69-4715-94A5-3CFFB03DDA62}"/>
                </a:ext>
              </a:extLst>
            </p:cNvPr>
            <p:cNvSpPr/>
            <p:nvPr/>
          </p:nvSpPr>
          <p:spPr>
            <a:xfrm>
              <a:off x="6897043" y="4422824"/>
              <a:ext cx="3776663" cy="1714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A071393-AC09-4D2A-9692-5E483B2909F5}"/>
                </a:ext>
              </a:extLst>
            </p:cNvPr>
            <p:cNvGrpSpPr/>
            <p:nvPr/>
          </p:nvGrpSpPr>
          <p:grpSpPr>
            <a:xfrm>
              <a:off x="6972813" y="4505320"/>
              <a:ext cx="3618529" cy="1554712"/>
              <a:chOff x="6549453" y="4521446"/>
              <a:chExt cx="3618529" cy="1554712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6ADE7D6-697C-4AC4-A06C-16B75E2635F7}"/>
                  </a:ext>
                </a:extLst>
              </p:cNvPr>
              <p:cNvGrpSpPr/>
              <p:nvPr/>
            </p:nvGrpSpPr>
            <p:grpSpPr>
              <a:xfrm>
                <a:off x="6549453" y="4526645"/>
                <a:ext cx="1569417" cy="1549513"/>
                <a:chOff x="6549453" y="4549759"/>
                <a:chExt cx="1569417" cy="1549513"/>
              </a:xfrm>
            </p:grpSpPr>
            <p:pic>
              <p:nvPicPr>
                <p:cNvPr id="15" name="Picture 14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B46D1AD0-C1AD-42A9-B18F-545C21E526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637" t="10032" r="33525" b="15030"/>
                <a:stretch/>
              </p:blipFill>
              <p:spPr>
                <a:xfrm>
                  <a:off x="6549453" y="4549759"/>
                  <a:ext cx="1569417" cy="1549513"/>
                </a:xfrm>
                <a:prstGeom prst="rect">
                  <a:avLst/>
                </a:prstGeom>
              </p:spPr>
            </p:pic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D1BF5CC1-BDAE-4EB4-9D14-8DEB454FE068}"/>
                    </a:ext>
                  </a:extLst>
                </p:cNvPr>
                <p:cNvSpPr txBox="1"/>
                <p:nvPr/>
              </p:nvSpPr>
              <p:spPr>
                <a:xfrm>
                  <a:off x="7032942" y="5164937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1</a:t>
                  </a: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FABB8F24-2D01-4F52-BFC9-56C55CFCE21B}"/>
                  </a:ext>
                </a:extLst>
              </p:cNvPr>
              <p:cNvGrpSpPr/>
              <p:nvPr/>
            </p:nvGrpSpPr>
            <p:grpSpPr>
              <a:xfrm>
                <a:off x="8611259" y="4521446"/>
                <a:ext cx="1556723" cy="1549513"/>
                <a:chOff x="8821467" y="4503532"/>
                <a:chExt cx="1556723" cy="1549513"/>
              </a:xfrm>
            </p:grpSpPr>
            <p:pic>
              <p:nvPicPr>
                <p:cNvPr id="11" name="Picture 10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FEBF3E0D-E474-4215-AC6F-76F8808A78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54" t="10025" r="33793" b="14725"/>
                <a:stretch/>
              </p:blipFill>
              <p:spPr>
                <a:xfrm>
                  <a:off x="8821467" y="4503532"/>
                  <a:ext cx="1556723" cy="1549513"/>
                </a:xfrm>
                <a:prstGeom prst="rect">
                  <a:avLst/>
                </a:prstGeom>
              </p:spPr>
            </p:pic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7B2AF2EE-3C92-4D0D-83AC-DB6B3CF9CEAC}"/>
                    </a:ext>
                  </a:extLst>
                </p:cNvPr>
                <p:cNvSpPr txBox="1"/>
                <p:nvPr/>
              </p:nvSpPr>
              <p:spPr>
                <a:xfrm>
                  <a:off x="9329226" y="5161513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2</a:t>
                  </a:r>
                </a:p>
              </p:txBody>
            </p:sp>
          </p:grp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4D1C189-E977-400E-A8C0-6C7B6C7D3174}"/>
                </a:ext>
              </a:extLst>
            </p:cNvPr>
            <p:cNvSpPr txBox="1"/>
            <p:nvPr/>
          </p:nvSpPr>
          <p:spPr>
            <a:xfrm>
              <a:off x="7907248" y="4114626"/>
              <a:ext cx="1809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Trend Removed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388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221F1F"/>
      </a:dk1>
      <a:lt1>
        <a:srgbClr val="F2F2F2"/>
      </a:lt1>
      <a:dk2>
        <a:srgbClr val="234089"/>
      </a:dk2>
      <a:lt2>
        <a:srgbClr val="FDFBE1"/>
      </a:lt2>
      <a:accent1>
        <a:srgbClr val="FFE86D"/>
      </a:accent1>
      <a:accent2>
        <a:srgbClr val="4A2C80"/>
      </a:accent2>
      <a:accent3>
        <a:srgbClr val="09BCC6"/>
      </a:accent3>
      <a:accent4>
        <a:srgbClr val="FFFFFF"/>
      </a:accent4>
      <a:accent5>
        <a:srgbClr val="F9B52C"/>
      </a:accent5>
      <a:accent6>
        <a:srgbClr val="FDC317"/>
      </a:accent6>
      <a:hlink>
        <a:srgbClr val="234089"/>
      </a:hlink>
      <a:folHlink>
        <a:srgbClr val="09BCC6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3"/>
            </a:gs>
            <a:gs pos="50000">
              <a:schemeClr val="tx2"/>
            </a:gs>
            <a:gs pos="100000">
              <a:schemeClr val="accent2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1010</Words>
  <Application>Microsoft Office PowerPoint</Application>
  <PresentationFormat>Widescreen</PresentationFormat>
  <Paragraphs>156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Palatino Linotype</vt:lpstr>
      <vt:lpstr>Office Theme</vt:lpstr>
      <vt:lpstr>An Accessible Open-Source Implementation of the Congruent Matching Cells Algorithms for Cartridge Case Analysis</vt:lpstr>
      <vt:lpstr>Overview</vt:lpstr>
      <vt:lpstr>Cartridge Case Analysis</vt:lpstr>
      <vt:lpstr>Algorithms as Data-to-Results Pipelines</vt:lpstr>
      <vt:lpstr>What are Open-Source Algorithms?</vt:lpstr>
      <vt:lpstr>The Congruent Matching Cells Algorithms</vt:lpstr>
      <vt:lpstr>The cmcR package</vt:lpstr>
      <vt:lpstr>cmcR *Pipe*line</vt:lpstr>
      <vt:lpstr>CMC Pipeline Experimentation</vt:lpstr>
      <vt:lpstr>Example: How does removing the trend affect the CMC score?</vt:lpstr>
      <vt:lpstr>Example: How does removing the trend affect the CMC score?</vt:lpstr>
      <vt:lpstr>Summary</vt:lpstr>
      <vt:lpstr>Resources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Jase Hamstad</dc:creator>
  <cp:lastModifiedBy>Joe Zemme</cp:lastModifiedBy>
  <cp:revision>63</cp:revision>
  <dcterms:created xsi:type="dcterms:W3CDTF">2021-10-29T21:23:41Z</dcterms:created>
  <dcterms:modified xsi:type="dcterms:W3CDTF">2022-01-07T21:10:20Z</dcterms:modified>
</cp:coreProperties>
</file>

<file path=docProps/thumbnail.jpeg>
</file>